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4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D1C1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914400"/>
            <a:ext cx="105156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400" b="1">
                <a:solidFill>
                  <a:srgbClr val="F0C7B5"/>
                </a:solidFill>
              </a:defRPr>
            </a:pPr>
            <a:r>
              <a:t>ВОРКШОП · 90 МИНУТ · ЗАДАНИЯ И ДАННЫЕ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371600"/>
            <a:ext cx="10515600" cy="20116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4400" b="1">
                <a:solidFill>
                  <a:srgbClr val="FFFFFF"/>
                </a:solidFill>
              </a:defRPr>
            </a:pPr>
            <a:r>
              <a:t>Цифровой двойник команды</a:t>
            </a:r>
            <a:br/>
            <a:r>
              <a:t>в Vanilitik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3429000"/>
            <a:ext cx="10058400" cy="11887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800" b="0">
                <a:solidFill>
                  <a:srgbClr val="C9C2B2"/>
                </a:solidFill>
              </a:defRPr>
            </a:pPr>
            <a:r>
              <a:t>От выгрузки трекера к решению за полтора часа: собрать двойника → найти узкое место → объяснить его событиями команды → доказать запросом и провенансом. Руками, в командах по 2–3, на подготовленных наборах с заложенными историями.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22960" y="4937760"/>
            <a:ext cx="2377440" cy="384048"/>
          </a:xfrm>
          <a:prstGeom prst="roundRect">
            <a:avLst/>
          </a:prstGeom>
          <a:solidFill>
            <a:srgbClr val="B450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4956048"/>
            <a:ext cx="2377440" cy="36575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400" b="1">
                <a:solidFill>
                  <a:srgbClr val="FFFFFF"/>
                </a:solidFill>
              </a:defRPr>
            </a:pPr>
            <a:r>
              <a:t>90 минут · 4 задания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337560" y="4937760"/>
            <a:ext cx="2651760" cy="384048"/>
          </a:xfrm>
          <a:prstGeom prst="roundRect">
            <a:avLst/>
          </a:prstGeom>
          <a:solidFill>
            <a:srgbClr val="3F7A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337560" y="4956048"/>
            <a:ext cx="2651760" cy="36575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400" b="1">
                <a:solidFill>
                  <a:srgbClr val="FFFFFF"/>
                </a:solidFill>
              </a:defRPr>
            </a:pPr>
            <a:r>
              <a:t>аналитики · тимлиды · PM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26480" y="4937760"/>
            <a:ext cx="2743200" cy="384048"/>
          </a:xfrm>
          <a:prstGeom prst="roundRect">
            <a:avLst/>
          </a:prstGeom>
          <a:solidFill>
            <a:srgbClr val="5C9E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126480" y="4956048"/>
            <a:ext cx="2743200" cy="36575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400" b="1">
                <a:solidFill>
                  <a:srgbClr val="FFFFFF"/>
                </a:solidFill>
              </a:defRPr>
            </a:pPr>
            <a:r>
              <a:t>3 набора данных · до 12 чел.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" y="5943600"/>
            <a:ext cx="105156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300" b="0">
                <a:solidFill>
                  <a:srgbClr val="8E8E84"/>
                </a:solidFill>
              </a:defRPr>
            </a:pPr>
            <a:r>
              <a:t>vanilitik2.areals.ru · AREAL Flow Analytics · ядро v2.3 · данные не покидают вкладку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4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92608"/>
            <a:ext cx="86868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300" b="1">
                <a:solidFill>
                  <a:srgbClr val="B4502E"/>
                </a:solidFill>
              </a:defRPr>
            </a:pPr>
            <a:r>
              <a:t>ЗАЧЕМ ЭТОТ ВОРКШОП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66928"/>
            <a:ext cx="102412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800" b="1">
                <a:solidFill>
                  <a:srgbClr val="23231F"/>
                </a:solidFill>
              </a:defRPr>
            </a:pPr>
            <a:r>
              <a:t>Четыре вопроса, на которые дашборд не отвечает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298448"/>
            <a:ext cx="1463040" cy="41148"/>
          </a:xfrm>
          <a:prstGeom prst="rect">
            <a:avLst/>
          </a:prstGeom>
          <a:solidFill>
            <a:srgbClr val="B450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292840" y="6473952"/>
            <a:ext cx="685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defRPr sz="1200" b="0">
                <a:solidFill>
                  <a:srgbClr val="8E8E84"/>
                </a:solidFill>
              </a:defRPr>
            </a:pPr>
            <a: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73952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200" b="0">
                <a:solidFill>
                  <a:srgbClr val="8E8E84"/>
                </a:solidFill>
              </a:defRPr>
            </a:pPr>
            <a:r>
              <a:t>vanilitik2.areals.ru · воркшоп «Цифровой двойник команды» · 90 минут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737360"/>
            <a:ext cx="2651760" cy="3291840"/>
          </a:xfrm>
          <a:prstGeom prst="roundRect">
            <a:avLst/>
          </a:prstGeom>
          <a:solidFill>
            <a:srgbClr val="FFFDF8"/>
          </a:solidFill>
          <a:ln w="12700">
            <a:solidFill>
              <a:srgbClr val="E3DD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40080" y="1737360"/>
            <a:ext cx="2651760" cy="64008"/>
          </a:xfrm>
          <a:prstGeom prst="rect">
            <a:avLst/>
          </a:prstGeom>
          <a:solidFill>
            <a:srgbClr val="3F7A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59" y="1920240"/>
            <a:ext cx="22860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800" b="1">
                <a:solidFill>
                  <a:srgbClr val="3F7A8C"/>
                </a:solidFill>
              </a:defRPr>
            </a:pPr>
            <a:r>
              <a:t>Что происходит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59" y="2468880"/>
            <a:ext cx="2286000" cy="23774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350" b="0">
                <a:solidFill>
                  <a:srgbClr val="23231F"/>
                </a:solidFill>
              </a:defRPr>
            </a:pPr>
            <a:r>
              <a:t>Lead/cycle, CFD, WIP, пропускная — по вашим статусам, выведенным из данных, а не по шаблону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429000" y="1737360"/>
            <a:ext cx="2651760" cy="3291840"/>
          </a:xfrm>
          <a:prstGeom prst="roundRect">
            <a:avLst/>
          </a:prstGeom>
          <a:solidFill>
            <a:srgbClr val="FFFDF8"/>
          </a:solidFill>
          <a:ln w="12700">
            <a:solidFill>
              <a:srgbClr val="E3DD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3429000" y="1737360"/>
            <a:ext cx="2651760" cy="64008"/>
          </a:xfrm>
          <a:prstGeom prst="rect">
            <a:avLst/>
          </a:prstGeom>
          <a:solidFill>
            <a:srgbClr val="C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611880" y="1920240"/>
            <a:ext cx="22860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800" b="1">
                <a:solidFill>
                  <a:srgbClr val="C08A2E"/>
                </a:solidFill>
              </a:defRPr>
            </a:pPr>
            <a:r>
              <a:t>Почему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611880" y="2468880"/>
            <a:ext cx="2286000" cy="23774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350" b="0">
                <a:solidFill>
                  <a:srgbClr val="23231F"/>
                </a:solidFill>
              </a:defRPr>
            </a:pPr>
            <a:r>
              <a:t>События команды рядом с метриками: импакт «до → после», изломы трендов, автосигналы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17920" y="1737360"/>
            <a:ext cx="2651760" cy="3291840"/>
          </a:xfrm>
          <a:prstGeom prst="roundRect">
            <a:avLst/>
          </a:prstGeom>
          <a:solidFill>
            <a:srgbClr val="FFFDF8"/>
          </a:solidFill>
          <a:ln w="12700">
            <a:solidFill>
              <a:srgbClr val="E3DD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6217920" y="1737360"/>
            <a:ext cx="2651760" cy="64008"/>
          </a:xfrm>
          <a:prstGeom prst="rect">
            <a:avLst/>
          </a:prstGeom>
          <a:solidFill>
            <a:srgbClr val="B450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0" y="1920240"/>
            <a:ext cx="22860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800" b="1">
                <a:solidFill>
                  <a:srgbClr val="B4502E"/>
                </a:solidFill>
              </a:defRPr>
            </a:pPr>
            <a:r>
              <a:t>Откуда знаешь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00800" y="2468880"/>
            <a:ext cx="2286000" cy="23774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350" b="0">
                <a:solidFill>
                  <a:srgbClr val="23231F"/>
                </a:solidFill>
              </a:defRPr>
            </a:pPr>
            <a:r>
              <a:t>Каждая цифра — проекция над событиями; любая раскручивается назад до строки выгрузки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9006839" y="1737360"/>
            <a:ext cx="2651760" cy="3291840"/>
          </a:xfrm>
          <a:prstGeom prst="roundRect">
            <a:avLst/>
          </a:prstGeom>
          <a:solidFill>
            <a:srgbClr val="FFFDF8"/>
          </a:solidFill>
          <a:ln w="12700">
            <a:solidFill>
              <a:srgbClr val="E3DD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9006839" y="1737360"/>
            <a:ext cx="2651760" cy="64008"/>
          </a:xfrm>
          <a:prstGeom prst="rect">
            <a:avLst/>
          </a:prstGeom>
          <a:solidFill>
            <a:srgbClr val="5C9E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189719" y="1920240"/>
            <a:ext cx="22860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800" b="1">
                <a:solidFill>
                  <a:srgbClr val="5C9E72"/>
                </a:solidFill>
              </a:defRPr>
            </a:pPr>
            <a:r>
              <a:t>Что спросить ещё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189719" y="2468880"/>
            <a:ext cx="2286000" cy="23774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350" b="0">
                <a:solidFill>
                  <a:srgbClr val="23231F"/>
                </a:solidFill>
              </a:defRPr>
            </a:pPr>
            <a:r>
              <a:t>Datalog по графу: свой вопрос → промпт для любой LLM → запрос → ответ с провенансом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0080" y="5257800"/>
            <a:ext cx="1088136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500" b="0">
                <a:solidFill>
                  <a:srgbClr val="8E8E84"/>
                </a:solidFill>
              </a:defRPr>
            </a:pPr>
            <a:r>
              <a:t>Результат: каждая команда уходит с одним узким местом, подтверждённым тремя экранами, его объяснением из журнала и одним сохранённым запросом — и умеет повторить это на своей выгрузке в понедельник.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4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92608"/>
            <a:ext cx="86868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300" b="1">
                <a:solidFill>
                  <a:srgbClr val="B4502E"/>
                </a:solidFill>
              </a:defRPr>
            </a:pPr>
            <a:r>
              <a:t>РАСПИСАНИЕ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66928"/>
            <a:ext cx="102412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800" b="1">
                <a:solidFill>
                  <a:srgbClr val="23231F"/>
                </a:solidFill>
              </a:defRPr>
            </a:pPr>
            <a:r>
              <a:t>90 минут: 10 минут вводной, 70 — руками, 10 — итог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298448"/>
            <a:ext cx="1463040" cy="41148"/>
          </a:xfrm>
          <a:prstGeom prst="rect">
            <a:avLst/>
          </a:prstGeom>
          <a:solidFill>
            <a:srgbClr val="B450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292840" y="6473952"/>
            <a:ext cx="685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defRPr sz="1200" b="0">
                <a:solidFill>
                  <a:srgbClr val="8E8E84"/>
                </a:solidFill>
              </a:defRPr>
            </a:pPr>
            <a:r>
              <a:t>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73952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200" b="0">
                <a:solidFill>
                  <a:srgbClr val="8E8E84"/>
                </a:solidFill>
              </a:defRPr>
            </a:pPr>
            <a:r>
              <a:t>vanilitik2.areals.ru · воркшоп «Цифровой двойник команды» · 90 минут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691640"/>
            <a:ext cx="10881360" cy="566928"/>
          </a:xfrm>
          <a:prstGeom prst="roundRect">
            <a:avLst/>
          </a:prstGeom>
          <a:solidFill>
            <a:srgbClr val="FFFDF8"/>
          </a:solidFill>
          <a:ln w="12700">
            <a:solidFill>
              <a:srgbClr val="E3DD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819656"/>
            <a:ext cx="9144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400" b="1">
                <a:solidFill>
                  <a:srgbClr val="8E8E84"/>
                </a:solidFill>
              </a:defRPr>
            </a:pPr>
            <a:r>
              <a:t>0:00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645920" y="1819656"/>
            <a:ext cx="411480" cy="310896"/>
          </a:xfrm>
          <a:prstGeom prst="roundRect">
            <a:avLst/>
          </a:prstGeom>
          <a:solidFill>
            <a:srgbClr val="3F7A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645920" y="1837944"/>
            <a:ext cx="411480" cy="2926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</a:defRPr>
            </a:pPr>
            <a:r>
              <a:t>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194560" y="1810512"/>
            <a:ext cx="786384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400" b="0">
                <a:solidFill>
                  <a:srgbClr val="23231F"/>
                </a:solidFill>
              </a:defRPr>
            </a:pPr>
            <a:r>
              <a:t>Разминка: двойник команды = событийная память; событие, причина, провенанс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41280" y="1819656"/>
            <a:ext cx="11887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defRPr sz="1200" b="0">
                <a:solidFill>
                  <a:srgbClr val="8E8E84"/>
                </a:solidFill>
              </a:defRPr>
            </a:pPr>
            <a:r>
              <a:t>10 мин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2350008"/>
            <a:ext cx="10881360" cy="566928"/>
          </a:xfrm>
          <a:prstGeom prst="roundRect">
            <a:avLst/>
          </a:prstGeom>
          <a:solidFill>
            <a:srgbClr val="FFFDF8"/>
          </a:solidFill>
          <a:ln w="12700">
            <a:solidFill>
              <a:srgbClr val="E3DD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77240" y="2478024"/>
            <a:ext cx="9144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400" b="1">
                <a:solidFill>
                  <a:srgbClr val="8E8E84"/>
                </a:solidFill>
              </a:defRPr>
            </a:pPr>
            <a:r>
              <a:t>0:10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1645920" y="2478024"/>
            <a:ext cx="411480" cy="310896"/>
          </a:xfrm>
          <a:prstGeom prst="roundRect">
            <a:avLst/>
          </a:prstGeom>
          <a:solidFill>
            <a:srgbClr val="B450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645920" y="2496312"/>
            <a:ext cx="411480" cy="2926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</a:defRPr>
            </a:pPr>
            <a:r>
              <a:t>1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194560" y="2468880"/>
            <a:ext cx="786384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400" b="0">
                <a:solidFill>
                  <a:srgbClr val="23231F"/>
                </a:solidFill>
              </a:defRPr>
            </a:pPr>
            <a:r>
              <a:t>Собрать двойника: три файла → pack из потока → проверка → фиксация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241280" y="2478024"/>
            <a:ext cx="11887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defRPr sz="1200" b="0">
                <a:solidFill>
                  <a:srgbClr val="8E8E84"/>
                </a:solidFill>
              </a:defRPr>
            </a:pPr>
            <a:r>
              <a:t>15 мин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40080" y="3008376"/>
            <a:ext cx="10881360" cy="566928"/>
          </a:xfrm>
          <a:prstGeom prst="roundRect">
            <a:avLst/>
          </a:prstGeom>
          <a:solidFill>
            <a:srgbClr val="FFFDF8"/>
          </a:solidFill>
          <a:ln w="12700">
            <a:solidFill>
              <a:srgbClr val="E3DD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77240" y="3136392"/>
            <a:ext cx="9144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400" b="1">
                <a:solidFill>
                  <a:srgbClr val="8E8E84"/>
                </a:solidFill>
              </a:defRPr>
            </a:pPr>
            <a:r>
              <a:t>0:25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645920" y="3136392"/>
            <a:ext cx="411480" cy="310896"/>
          </a:xfrm>
          <a:prstGeom prst="roundRect">
            <a:avLst/>
          </a:prstGeom>
          <a:solidFill>
            <a:srgbClr val="B450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645920" y="3154680"/>
            <a:ext cx="411480" cy="2926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</a:defRPr>
            </a:pPr>
            <a:r>
              <a:t>2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194560" y="3127248"/>
            <a:ext cx="786384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400" b="0">
                <a:solidFill>
                  <a:srgbClr val="23231F"/>
                </a:solidFill>
              </a:defRPr>
            </a:pPr>
            <a:r>
              <a:t>Где узкое место: lead/cycle и створ, «минус стоянки», CFD с окном, старение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241280" y="3136392"/>
            <a:ext cx="11887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defRPr sz="1200" b="0">
                <a:solidFill>
                  <a:srgbClr val="8E8E84"/>
                </a:solidFill>
              </a:defRPr>
            </a:pPr>
            <a:r>
              <a:t>25 мин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40080" y="3666744"/>
            <a:ext cx="10881360" cy="566928"/>
          </a:xfrm>
          <a:prstGeom prst="roundRect">
            <a:avLst/>
          </a:prstGeom>
          <a:solidFill>
            <a:srgbClr val="FFFDF8"/>
          </a:solidFill>
          <a:ln w="12700">
            <a:solidFill>
              <a:srgbClr val="E3DD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77240" y="3794759"/>
            <a:ext cx="9144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400" b="1">
                <a:solidFill>
                  <a:srgbClr val="8E8E84"/>
                </a:solidFill>
              </a:defRPr>
            </a:pPr>
            <a:r>
              <a:t>0:50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1645920" y="3794759"/>
            <a:ext cx="411480" cy="310896"/>
          </a:xfrm>
          <a:prstGeom prst="roundRect">
            <a:avLst/>
          </a:prstGeom>
          <a:solidFill>
            <a:srgbClr val="B450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1645920" y="3813047"/>
            <a:ext cx="411480" cy="2926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</a:defRPr>
            </a:pPr>
            <a:r>
              <a:t>3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194560" y="3785615"/>
            <a:ext cx="786384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400" b="0">
                <a:solidFill>
                  <a:srgbClr val="23231F"/>
                </a:solidFill>
              </a:defRPr>
            </a:pPr>
            <a:r>
              <a:t>Почему: журнал событий, импакт «до → после», изломы с объяснением и без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241280" y="3794759"/>
            <a:ext cx="11887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defRPr sz="1200" b="0">
                <a:solidFill>
                  <a:srgbClr val="8E8E84"/>
                </a:solidFill>
              </a:defRPr>
            </a:pPr>
            <a:r>
              <a:t>15 мин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40080" y="4325112"/>
            <a:ext cx="10881360" cy="566928"/>
          </a:xfrm>
          <a:prstGeom prst="roundRect">
            <a:avLst/>
          </a:prstGeom>
          <a:solidFill>
            <a:srgbClr val="FFFDF8"/>
          </a:solidFill>
          <a:ln w="12700">
            <a:solidFill>
              <a:srgbClr val="E3DD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777240" y="4453127"/>
            <a:ext cx="9144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400" b="1">
                <a:solidFill>
                  <a:srgbClr val="8E8E84"/>
                </a:solidFill>
              </a:defRPr>
            </a:pPr>
            <a:r>
              <a:t>1:05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1645920" y="4453127"/>
            <a:ext cx="411480" cy="310896"/>
          </a:xfrm>
          <a:prstGeom prst="roundRect">
            <a:avLst/>
          </a:prstGeom>
          <a:solidFill>
            <a:srgbClr val="B450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1645920" y="4471415"/>
            <a:ext cx="411480" cy="2926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</a:defRPr>
            </a:pPr>
            <a:r>
              <a:t>4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2194560" y="4443983"/>
            <a:ext cx="786384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400" b="0">
                <a:solidFill>
                  <a:srgbClr val="23231F"/>
                </a:solidFill>
              </a:defRPr>
            </a:pPr>
            <a:r>
              <a:t>Откуда знаешь: Datalog «для решений», свой вопрос через LLM-промпт, граф событий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241280" y="4453127"/>
            <a:ext cx="11887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defRPr sz="1200" b="0">
                <a:solidFill>
                  <a:srgbClr val="8E8E84"/>
                </a:solidFill>
              </a:defRPr>
            </a:pPr>
            <a:r>
              <a:t>15 мин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40080" y="4983479"/>
            <a:ext cx="10881360" cy="566928"/>
          </a:xfrm>
          <a:prstGeom prst="roundRect">
            <a:avLst/>
          </a:prstGeom>
          <a:solidFill>
            <a:srgbClr val="FFFDF8"/>
          </a:solidFill>
          <a:ln w="12700">
            <a:solidFill>
              <a:srgbClr val="E3DD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777240" y="5111495"/>
            <a:ext cx="9144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400" b="1">
                <a:solidFill>
                  <a:srgbClr val="8E8E84"/>
                </a:solidFill>
              </a:defRPr>
            </a:pPr>
            <a:r>
              <a:t>1:20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1645920" y="5111495"/>
            <a:ext cx="411480" cy="310896"/>
          </a:xfrm>
          <a:prstGeom prst="roundRect">
            <a:avLst/>
          </a:prstGeom>
          <a:solidFill>
            <a:srgbClr val="5C9E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1645920" y="5129783"/>
            <a:ext cx="411480" cy="2926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</a:defRPr>
            </a:pPr>
            <a:r>
              <a:t>5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2194560" y="5102351"/>
            <a:ext cx="786384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400" b="0">
                <a:solidFill>
                  <a:srgbClr val="23231F"/>
                </a:solidFill>
              </a:defRPr>
            </a:pPr>
            <a:r>
              <a:t>Итог: по 2 минуты на команду — узкое место, объяснение, что сделать, как измерить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0241280" y="5111495"/>
            <a:ext cx="11887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defRPr sz="1200" b="0">
                <a:solidFill>
                  <a:srgbClr val="8E8E84"/>
                </a:solidFill>
              </a:defRPr>
            </a:pPr>
            <a:r>
              <a:t>10 мин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40080" y="5760720"/>
            <a:ext cx="1088136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300" b="0">
                <a:solidFill>
                  <a:srgbClr val="8E8E84"/>
                </a:solidFill>
              </a:defRPr>
            </a:pPr>
            <a:r>
              <a:t>Команды по 2–3 человека, у каждой — свой набор данных (A, B или C). Ведущий показывает экран не дольше 3 минут на задание, дальше — руками.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4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92608"/>
            <a:ext cx="86868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300" b="1">
                <a:solidFill>
                  <a:srgbClr val="B4502E"/>
                </a:solidFill>
              </a:defRPr>
            </a:pPr>
            <a:r>
              <a:t>МАТЕРИАЛЫ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66928"/>
            <a:ext cx="102412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800" b="1">
                <a:solidFill>
                  <a:srgbClr val="23231F"/>
                </a:solidFill>
              </a:defRPr>
            </a:pPr>
            <a:r>
              <a:t>Три набора «как из трекера» — в каждом заложена история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298448"/>
            <a:ext cx="1463040" cy="41148"/>
          </a:xfrm>
          <a:prstGeom prst="rect">
            <a:avLst/>
          </a:prstGeom>
          <a:solidFill>
            <a:srgbClr val="B450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292840" y="6473952"/>
            <a:ext cx="685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defRPr sz="1200" b="0">
                <a:solidFill>
                  <a:srgbClr val="8E8E84"/>
                </a:solidFill>
              </a:defRPr>
            </a:pPr>
            <a:r>
              <a:t>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73952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200" b="0">
                <a:solidFill>
                  <a:srgbClr val="8E8E84"/>
                </a:solidFill>
              </a:defRPr>
            </a:pPr>
            <a:r>
              <a:t>vanilitik2.areals.ru · воркшоп «Цифровой двойник команды» · 90 минут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691640"/>
            <a:ext cx="10881360" cy="1143000"/>
          </a:xfrm>
          <a:prstGeom prst="roundRect">
            <a:avLst/>
          </a:prstGeom>
          <a:solidFill>
            <a:srgbClr val="FFFDF8"/>
          </a:solidFill>
          <a:ln w="12700">
            <a:solidFill>
              <a:srgbClr val="E3DD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40080" y="1691640"/>
            <a:ext cx="73152" cy="1143000"/>
          </a:xfrm>
          <a:prstGeom prst="rect">
            <a:avLst/>
          </a:prstGeom>
          <a:solidFill>
            <a:srgbClr val="3F7A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14400" y="1783080"/>
            <a:ext cx="29260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600" b="1">
                <a:solidFill>
                  <a:srgbClr val="3F7A8C"/>
                </a:solidFill>
              </a:defRPr>
            </a:pPr>
            <a:r>
              <a:t>A · «Платежи»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840480" y="1783080"/>
            <a:ext cx="7498079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250" b="0">
                <a:solidFill>
                  <a:srgbClr val="23231F"/>
                </a:solidFill>
              </a:defRPr>
            </a:pPr>
            <a:r>
              <a:t>Рубин, Сапфир · русские статусы как в pack по умолчанию · подзадачи Develop/Testing со списаниями · стоянка «Остановлено»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840480" y="2313432"/>
            <a:ext cx="7498079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200" b="0">
                <a:solidFill>
                  <a:srgbClr val="8E8E84"/>
                </a:solidFill>
              </a:defRPr>
            </a:pPr>
            <a:r>
              <a:t>Кто найдёт: чья очередь выросла и когда; почему длинный cycle одной команды — не про работу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" y="2971800"/>
            <a:ext cx="10881360" cy="1143000"/>
          </a:xfrm>
          <a:prstGeom prst="roundRect">
            <a:avLst/>
          </a:prstGeom>
          <a:solidFill>
            <a:srgbClr val="FFFDF8"/>
          </a:solidFill>
          <a:ln w="12700">
            <a:solidFill>
              <a:srgbClr val="E3DD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40080" y="2971800"/>
            <a:ext cx="73152" cy="1143000"/>
          </a:xfrm>
          <a:prstGeom prst="rect">
            <a:avLst/>
          </a:prstGeom>
          <a:solidFill>
            <a:srgbClr val="C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14400" y="3063240"/>
            <a:ext cx="29260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600" b="1">
                <a:solidFill>
                  <a:srgbClr val="C08A2E"/>
                </a:solidFill>
              </a:defRPr>
            </a:pPr>
            <a:r>
              <a:t>B · «Мобильное приложение»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840480" y="3063240"/>
            <a:ext cx="7498079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250" b="0">
                <a:solidFill>
                  <a:srgbClr val="23231F"/>
                </a:solidFill>
              </a:defRPr>
            </a:pPr>
            <a:r>
              <a:t>iOS, Android · английские статусы Backlog … Done · у типа Bug свой поток · On Hold, Cancelled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840480" y="3593592"/>
            <a:ext cx="7498079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200" b="0">
                <a:solidFill>
                  <a:srgbClr val="8E8E84"/>
                </a:solidFill>
              </a:defRPr>
            </a:pPr>
            <a:r>
              <a:t>Кто найдёт: сколько workflow, где возвраты из QA и что их остановило; кто закрывает минуя QA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40080" y="4251960"/>
            <a:ext cx="10881360" cy="1143000"/>
          </a:xfrm>
          <a:prstGeom prst="roundRect">
            <a:avLst/>
          </a:prstGeom>
          <a:solidFill>
            <a:srgbClr val="FFFDF8"/>
          </a:solidFill>
          <a:ln w="12700">
            <a:solidFill>
              <a:srgbClr val="E3DD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40080" y="4251960"/>
            <a:ext cx="73152" cy="1143000"/>
          </a:xfrm>
          <a:prstGeom prst="rect">
            <a:avLst/>
          </a:prstGeom>
          <a:solidFill>
            <a:srgbClr val="5C9E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14400" y="4343400"/>
            <a:ext cx="29260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600" b="1">
                <a:solidFill>
                  <a:srgbClr val="5C9E72"/>
                </a:solidFill>
              </a:defRPr>
            </a:pPr>
            <a:r>
              <a:t>C · «Внутренняя платформа»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840480" y="4343400"/>
            <a:ext cx="7498079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250" b="0">
                <a:solidFill>
                  <a:srgbClr val="23231F"/>
                </a:solidFill>
              </a:defRPr>
            </a:pPr>
            <a:r>
              <a:t>одна команда, 5 человек · «Ожидание», «Отклонена» · списания прямо на задачи · 3 эпика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840480" y="4873752"/>
            <a:ext cx="7498079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200" b="0">
                <a:solidFill>
                  <a:srgbClr val="8E8E84"/>
                </a:solidFill>
              </a:defRPr>
            </a:pPr>
            <a:r>
              <a:t>Кто найдёт: у кого WIP, чьи часы не сходятся с календарём, какой эпик дольше и за счёт чего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0080" y="5577840"/>
            <a:ext cx="1088136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250" b="0">
                <a:solidFill>
                  <a:srgbClr val="8E8E84"/>
                </a:solidFill>
              </a:defRPr>
            </a:pPr>
            <a:r>
              <a:t>В каждом наборе: flow.csv (переходы статусов), team_events.csv (журнал команды), worklog.csv (списания). Все три файла загружаются одним выбором. Страница воркшопа с заданиями и наборами отдельными архивами: workshop.vanilitik.areals.ru · ответы — только у ведущего.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4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92608"/>
            <a:ext cx="86868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300" b="1">
                <a:solidFill>
                  <a:srgbClr val="B4502E"/>
                </a:solidFill>
              </a:defRPr>
            </a:pPr>
            <a:r>
              <a:t>МОДУЛЬ 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66928"/>
            <a:ext cx="102412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800" b="1">
                <a:solidFill>
                  <a:srgbClr val="23231F"/>
                </a:solidFill>
              </a:defRPr>
            </a:pPr>
            <a:r>
              <a:t>Разминка: двойник команды — это событийная память, а не таблица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298448"/>
            <a:ext cx="1463040" cy="41148"/>
          </a:xfrm>
          <a:prstGeom prst="rect">
            <a:avLst/>
          </a:prstGeom>
          <a:solidFill>
            <a:srgbClr val="B450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292840" y="6473952"/>
            <a:ext cx="685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defRPr sz="1200" b="0">
                <a:solidFill>
                  <a:srgbClr val="8E8E84"/>
                </a:solidFill>
              </a:defRPr>
            </a:pPr>
            <a:r>
              <a:t>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73952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200" b="0">
                <a:solidFill>
                  <a:srgbClr val="8E8E84"/>
                </a:solidFill>
              </a:defRPr>
            </a:pPr>
            <a:r>
              <a:t>vanilitik2.areals.ru · воркшоп «Цифровой двойник команды» · 90 минут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0149840" y="411480"/>
            <a:ext cx="1508760" cy="384048"/>
          </a:xfrm>
          <a:prstGeom prst="roundRect">
            <a:avLst/>
          </a:prstGeom>
          <a:solidFill>
            <a:srgbClr val="B450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149840" y="429768"/>
            <a:ext cx="1508760" cy="36575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400" b="1">
                <a:solidFill>
                  <a:srgbClr val="FFFFFF"/>
                </a:solidFill>
              </a:defRPr>
            </a:pPr>
            <a:r>
              <a:t>10 мин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1691640"/>
            <a:ext cx="10881360" cy="4709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24"/>
              </a:spcAft>
              <a:defRPr sz="1650">
                <a:solidFill>
                  <a:srgbClr val="23231F"/>
                </a:solidFill>
              </a:defRPr>
            </a:pPr>
            <a:r>
              <a:t>•  Три слоя знаний в одном графе: поток задач (трекер), словесные события команды (журнал), списания времени</a:t>
            </a:r>
          </a:p>
          <a:p>
            <a:pPr>
              <a:spcAft>
                <a:spcPts val="924"/>
              </a:spcAft>
              <a:defRPr sz="1650">
                <a:solidFill>
                  <a:srgbClr val="23231F"/>
                </a:solidFill>
              </a:defRPr>
            </a:pPr>
            <a:r>
              <a:t>•  Атом — иммутабельное событие {$id, $base, $type, $value, $cause}; $id — хэш содержимого, ничего не перезаписывается</a:t>
            </a:r>
          </a:p>
          <a:p>
            <a:pPr>
              <a:spcAft>
                <a:spcPts val="924"/>
              </a:spcAft>
              <a:defRPr sz="1650">
                <a:solidFill>
                  <a:srgbClr val="23231F"/>
                </a:solidFill>
              </a:defRPr>
            </a:pPr>
            <a:r>
              <a:t>•  Причинность первична: каждое событие знает, почему оно валидно; «текущее значение» = последнее событие</a:t>
            </a:r>
          </a:p>
          <a:p>
            <a:pPr>
              <a:spcAft>
                <a:spcPts val="924"/>
              </a:spcAft>
              <a:defRPr sz="1650">
                <a:solidFill>
                  <a:srgbClr val="23231F"/>
                </a:solidFill>
              </a:defRPr>
            </a:pPr>
            <a:r>
              <a:t>•  Pack — порядок статусов, их категории (работа / очередь / стоянка / done) и workflow по типам — выводится из данных</a:t>
            </a:r>
          </a:p>
          <a:p>
            <a:pPr>
              <a:spcAft>
                <a:spcPts val="924"/>
              </a:spcAft>
              <a:defRPr sz="1650">
                <a:solidFill>
                  <a:srgbClr val="23231F"/>
                </a:solidFill>
              </a:defRPr>
            </a:pPr>
            <a:r>
              <a:t>•  Ничего не уходит из браузера: CSP запрещает сеть, журнал можно скачать и проверить</a:t>
            </a:r>
          </a:p>
          <a:p>
            <a:pPr>
              <a:spcAft>
                <a:spcPts val="924"/>
              </a:spcAft>
              <a:defRPr sz="1650">
                <a:solidFill>
                  <a:srgbClr val="23231F"/>
                </a:solidFill>
              </a:defRPr>
            </a:pPr>
            <a:r>
              <a:t>•  Правило воркшопа: цифра без провенанса не принимается — у каждой плитки есть «ƒ формула расчёта»</a:t>
            </a:r>
          </a:p>
        </p:txBody>
      </p:sp>
      <p:pic>
        <p:nvPicPr>
          <p:cNvPr id="10" name="Picture 9" descr="shot_graph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5120" y="4160520"/>
            <a:ext cx="4937760" cy="1706729"/>
          </a:xfrm>
          <a:prstGeom prst="rect">
            <a:avLst/>
          </a:prstGeom>
          <a:ln w="12700">
            <a:solidFill>
              <a:srgbClr val="E3DDD0"/>
            </a:solidFill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4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92608"/>
            <a:ext cx="86868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300" b="1">
                <a:solidFill>
                  <a:srgbClr val="B4502E"/>
                </a:solidFill>
              </a:defRPr>
            </a:pPr>
            <a:r>
              <a:t>ЗАДАНИЕ 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66928"/>
            <a:ext cx="102412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800" b="1">
                <a:solidFill>
                  <a:srgbClr val="23231F"/>
                </a:solidFill>
              </a:defRPr>
            </a:pPr>
            <a:r>
              <a:t>Собрать двойника: три файла → pack из потока → фиксация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298448"/>
            <a:ext cx="1463040" cy="41148"/>
          </a:xfrm>
          <a:prstGeom prst="rect">
            <a:avLst/>
          </a:prstGeom>
          <a:solidFill>
            <a:srgbClr val="B450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292840" y="6473952"/>
            <a:ext cx="685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defRPr sz="1200" b="0">
                <a:solidFill>
                  <a:srgbClr val="8E8E84"/>
                </a:solidFill>
              </a:defRPr>
            </a:pPr>
            <a:r>
              <a:t>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73952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200" b="0">
                <a:solidFill>
                  <a:srgbClr val="8E8E84"/>
                </a:solidFill>
              </a:defRPr>
            </a:pPr>
            <a:r>
              <a:t>vanilitik2.areals.ru · воркшоп «Цифровой двойник команды» · 90 минут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0149840" y="411480"/>
            <a:ext cx="1508760" cy="384048"/>
          </a:xfrm>
          <a:prstGeom prst="roundRect">
            <a:avLst/>
          </a:prstGeom>
          <a:solidFill>
            <a:srgbClr val="B450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149840" y="429768"/>
            <a:ext cx="1508760" cy="36575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400" b="1">
                <a:solidFill>
                  <a:srgbClr val="FFFFFF"/>
                </a:solidFill>
              </a:defRPr>
            </a:pPr>
            <a:r>
              <a:t>15 мин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1645920"/>
            <a:ext cx="5486400" cy="3931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350">
                <a:solidFill>
                  <a:srgbClr val="23231F"/>
                </a:solidFill>
              </a:defRPr>
            </a:pPr>
            <a:r>
              <a:t>1.  «Данные» → выбрать разом flow.csv, team_events.csv, worklog.csv своего набора</a:t>
            </a:r>
          </a:p>
          <a:p>
            <a:pPr>
              <a:spcAft>
                <a:spcPts val="700"/>
              </a:spcAft>
              <a:defRPr sz="1350">
                <a:solidFill>
                  <a:srgbClr val="23231F"/>
                </a:solidFill>
              </a:defRPr>
            </a:pPr>
            <a:r>
              <a:t>2.  «⊢ Вывести pack из файлов»: прочитать магистраль переходов и свидетельства по каждому статусу</a:t>
            </a:r>
          </a:p>
          <a:p>
            <a:pPr>
              <a:spcAft>
                <a:spcPts val="700"/>
              </a:spcAft>
              <a:defRPr sz="1350">
                <a:solidFill>
                  <a:srgbClr val="23231F"/>
                </a:solidFill>
              </a:defRPr>
            </a:pPr>
            <a:r>
              <a:t>3.  Записать: сколько статусов; какие — очереди (wait), какие — стоянки; какой терминальный</a:t>
            </a:r>
          </a:p>
          <a:p>
            <a:pPr>
              <a:spcAft>
                <a:spcPts val="700"/>
              </a:spcAft>
              <a:defRPr sz="1350">
                <a:solidFill>
                  <a:srgbClr val="23231F"/>
                </a:solidFill>
              </a:defRPr>
            </a:pPr>
            <a:r>
              <a:t>4.  Таблица «тип × статус»: у каких типов свой workflow и чем он отличается</a:t>
            </a:r>
          </a:p>
          <a:p>
            <a:pPr>
              <a:spcAft>
                <a:spcPts val="700"/>
              </a:spcAft>
              <a:defRPr sz="1350">
                <a:solidFill>
                  <a:srgbClr val="23231F"/>
                </a:solidFill>
              </a:defRPr>
            </a:pPr>
            <a:r>
              <a:t>5.  «Применить pack и проверить импорт»: создано / отклонено / пропущено — если отклонено &gt; 0, понять почему</a:t>
            </a:r>
          </a:p>
          <a:p>
            <a:pPr>
              <a:spcAft>
                <a:spcPts val="700"/>
              </a:spcAft>
              <a:defRPr sz="1350">
                <a:solidFill>
                  <a:srgbClr val="23231F"/>
                </a:solidFill>
              </a:defRPr>
            </a:pPr>
            <a:r>
              <a:t>6.  «Зафиксировать в графе»; повторить импорт того же файла — дублей быть не должно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5532120"/>
            <a:ext cx="5486400" cy="822960"/>
          </a:xfrm>
          <a:prstGeom prst="roundRect">
            <a:avLst/>
          </a:prstGeom>
          <a:solidFill>
            <a:srgbClr val="FFFDF8"/>
          </a:solidFill>
          <a:ln w="12700">
            <a:solidFill>
              <a:srgbClr val="E3DD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40080" y="5532120"/>
            <a:ext cx="73152" cy="822960"/>
          </a:xfrm>
          <a:prstGeom prst="rect">
            <a:avLst/>
          </a:prstGeom>
          <a:solidFill>
            <a:srgbClr val="5C9E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68680" y="5577840"/>
            <a:ext cx="5212080" cy="777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200" b="1">
                <a:solidFill>
                  <a:srgbClr val="5C9E72"/>
                </a:solidFill>
              </a:defRPr>
            </a:pPr>
            <a:r>
              <a:t>Сдаём: </a:t>
            </a:r>
          </a:p>
          <a:p>
            <a:pPr algn="l">
              <a:defRPr sz="1200" b="0">
                <a:solidFill>
                  <a:srgbClr val="23231F"/>
                </a:solidFill>
              </a:defRPr>
            </a:pPr>
            <a:r>
              <a:t>число событий в графе; статусы с категориями; типы с собственным потоком</a:t>
            </a:r>
          </a:p>
        </p:txBody>
      </p:sp>
      <p:pic>
        <p:nvPicPr>
          <p:cNvPr id="13" name="Picture 12" descr="ws_pack_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87278" y="1645920"/>
            <a:ext cx="3547682" cy="3291839"/>
          </a:xfrm>
          <a:prstGeom prst="rect">
            <a:avLst/>
          </a:prstGeom>
          <a:ln w="12700">
            <a:solidFill>
              <a:srgbClr val="E3DDD0"/>
            </a:solidFill>
          </a:ln>
        </p:spPr>
      </p:pic>
      <p:sp>
        <p:nvSpPr>
          <p:cNvPr id="14" name="Rounded Rectangle 13"/>
          <p:cNvSpPr/>
          <p:nvPr/>
        </p:nvSpPr>
        <p:spPr>
          <a:xfrm>
            <a:off x="6309360" y="5074920"/>
            <a:ext cx="5303520" cy="1280160"/>
          </a:xfrm>
          <a:prstGeom prst="roundRect">
            <a:avLst/>
          </a:prstGeom>
          <a:solidFill>
            <a:srgbClr val="F3EFE5"/>
          </a:solidFill>
          <a:ln w="12700">
            <a:solidFill>
              <a:srgbClr val="E3DD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446520" y="5120640"/>
            <a:ext cx="5029200" cy="11887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150" b="1">
                <a:solidFill>
                  <a:srgbClr val="C08A2E"/>
                </a:solidFill>
              </a:defRPr>
            </a:pPr>
            <a:r>
              <a:t>Подсказки по наборам</a:t>
            </a:r>
          </a:p>
          <a:p>
            <a:pPr algn="l">
              <a:defRPr sz="1100" b="0">
                <a:solidFill>
                  <a:srgbClr val="23231F"/>
                </a:solidFill>
              </a:defRPr>
            </a:pPr>
            <a:r>
              <a:t>A: «Остановлено» — стоянка, у подзадач свой короткий поток. B: Bug идёт мимо Analysis и Code Review; Cancelled — выход из Analysis. C: у «Исследование» свой workflow совпадает с общим — это ответ, а не ошибка.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4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92608"/>
            <a:ext cx="86868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300" b="1">
                <a:solidFill>
                  <a:srgbClr val="B4502E"/>
                </a:solidFill>
              </a:defRPr>
            </a:pPr>
            <a:r>
              <a:t>ЗАДАНИЕ 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66928"/>
            <a:ext cx="102412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800" b="1">
                <a:solidFill>
                  <a:srgbClr val="23231F"/>
                </a:solidFill>
              </a:defRPr>
            </a:pPr>
            <a:r>
              <a:t>Где узкое место: lead/cycle, стоянки, CFD, старение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298448"/>
            <a:ext cx="1463040" cy="41148"/>
          </a:xfrm>
          <a:prstGeom prst="rect">
            <a:avLst/>
          </a:prstGeom>
          <a:solidFill>
            <a:srgbClr val="B450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292840" y="6473952"/>
            <a:ext cx="685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defRPr sz="1200" b="0">
                <a:solidFill>
                  <a:srgbClr val="8E8E84"/>
                </a:solidFill>
              </a:defRPr>
            </a:pPr>
            <a:r>
              <a:t>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73952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200" b="0">
                <a:solidFill>
                  <a:srgbClr val="8E8E84"/>
                </a:solidFill>
              </a:defRPr>
            </a:pPr>
            <a:r>
              <a:t>vanilitik2.areals.ru · воркшоп «Цифровой двойник команды» · 90 минут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0149840" y="411480"/>
            <a:ext cx="1508760" cy="384048"/>
          </a:xfrm>
          <a:prstGeom prst="roundRect">
            <a:avLst/>
          </a:prstGeom>
          <a:solidFill>
            <a:srgbClr val="B450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149840" y="429768"/>
            <a:ext cx="1508760" cy="36575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400" b="1">
                <a:solidFill>
                  <a:srgbClr val="FFFFFF"/>
                </a:solidFill>
              </a:defRPr>
            </a:pPr>
            <a:r>
              <a:t>25 мин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1645920"/>
            <a:ext cx="5486400" cy="3931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350">
                <a:solidFill>
                  <a:srgbClr val="23231F"/>
                </a:solidFill>
              </a:defRPr>
            </a:pPr>
            <a:r>
              <a:t>1.  KPI: lead и cycle p50/p85 по командам; переключить створ cycle (откуда / докуда)</a:t>
            </a:r>
          </a:p>
          <a:p>
            <a:pPr>
              <a:spcAft>
                <a:spcPts val="700"/>
              </a:spcAft>
              <a:defRPr sz="1350">
                <a:solidFill>
                  <a:srgbClr val="23231F"/>
                </a:solidFill>
              </a:defRPr>
            </a:pPr>
            <a:r>
              <a:t>2.  Включить «минус стоянки» для статуса-стоянки: у кого cycle изменился и на сколько дней?</a:t>
            </a:r>
          </a:p>
          <a:p>
            <a:pPr>
              <a:spcAft>
                <a:spcPts val="700"/>
              </a:spcAft>
              <a:defRPr sz="1350">
                <a:solidFill>
                  <a:srgbClr val="23231F"/>
                </a:solidFill>
              </a:defRPr>
            </a:pPr>
            <a:r>
              <a:t>3.  CFD: найти неделю, где полоса очереди начала расширяться; сузить окно дат, линейкой измерить Δ задач / Δ дней</a:t>
            </a:r>
          </a:p>
          <a:p>
            <a:pPr>
              <a:spcAft>
                <a:spcPts val="700"/>
              </a:spcAft>
              <a:defRPr sz="1350">
                <a:solidFill>
                  <a:srgbClr val="23231F"/>
                </a:solidFill>
              </a:defRPr>
            </a:pPr>
            <a:r>
              <a:t>4.  «Старение WIP»: кто и в каком статусе стоит дольше всех</a:t>
            </a:r>
          </a:p>
          <a:p>
            <a:pPr>
              <a:spcAft>
                <a:spcPts val="700"/>
              </a:spcAft>
              <a:defRPr sz="1350">
                <a:solidFill>
                  <a:srgbClr val="23231F"/>
                </a:solidFill>
              </a:defRPr>
            </a:pPr>
            <a:r>
              <a:t>5.  «Работа vs очереди» по периодам: доля ожидания до и после излома</a:t>
            </a:r>
          </a:p>
          <a:p>
            <a:pPr>
              <a:spcAft>
                <a:spcPts val="700"/>
              </a:spcAft>
              <a:defRPr sz="1350">
                <a:solidFill>
                  <a:srgbClr val="23231F"/>
                </a:solidFill>
              </a:defRPr>
            </a:pPr>
            <a:r>
              <a:t>6.  Назвать узкое место статусом и командой — и подтвердить тремя экранами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5532120"/>
            <a:ext cx="5486400" cy="822960"/>
          </a:xfrm>
          <a:prstGeom prst="roundRect">
            <a:avLst/>
          </a:prstGeom>
          <a:solidFill>
            <a:srgbClr val="FFFDF8"/>
          </a:solidFill>
          <a:ln w="12700">
            <a:solidFill>
              <a:srgbClr val="E3DD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40080" y="5532120"/>
            <a:ext cx="73152" cy="822960"/>
          </a:xfrm>
          <a:prstGeom prst="rect">
            <a:avLst/>
          </a:prstGeom>
          <a:solidFill>
            <a:srgbClr val="5C9E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68680" y="5577840"/>
            <a:ext cx="5212080" cy="777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200" b="1">
                <a:solidFill>
                  <a:srgbClr val="5C9E72"/>
                </a:solidFill>
              </a:defRPr>
            </a:pPr>
            <a:r>
              <a:t>Сдаём: </a:t>
            </a:r>
          </a:p>
          <a:p>
            <a:pPr algn="l">
              <a:defRPr sz="1200" b="0">
                <a:solidFill>
                  <a:srgbClr val="23231F"/>
                </a:solidFill>
              </a:defRPr>
            </a:pPr>
            <a:r>
              <a:t>одно узкое место (статус + команда) и число: на сколько дней оно удлиняет lead</a:t>
            </a:r>
          </a:p>
        </p:txBody>
      </p:sp>
      <p:pic>
        <p:nvPicPr>
          <p:cNvPr id="13" name="Picture 12" descr="ws_cfd_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9360" y="1645920"/>
            <a:ext cx="5303520" cy="2759416"/>
          </a:xfrm>
          <a:prstGeom prst="rect">
            <a:avLst/>
          </a:prstGeom>
          <a:ln w="12700">
            <a:solidFill>
              <a:srgbClr val="E3DDD0"/>
            </a:solidFill>
          </a:ln>
        </p:spPr>
      </p:pic>
      <p:sp>
        <p:nvSpPr>
          <p:cNvPr id="14" name="Rounded Rectangle 13"/>
          <p:cNvSpPr/>
          <p:nvPr/>
        </p:nvSpPr>
        <p:spPr>
          <a:xfrm>
            <a:off x="6309360" y="5074920"/>
            <a:ext cx="5303520" cy="1280160"/>
          </a:xfrm>
          <a:prstGeom prst="roundRect">
            <a:avLst/>
          </a:prstGeom>
          <a:solidFill>
            <a:srgbClr val="F3EFE5"/>
          </a:solidFill>
          <a:ln w="12700">
            <a:solidFill>
              <a:srgbClr val="E3DD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446520" y="5120640"/>
            <a:ext cx="5029200" cy="11887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150" b="1">
                <a:solidFill>
                  <a:srgbClr val="C08A2E"/>
                </a:solidFill>
              </a:defRPr>
            </a:pPr>
            <a:r>
              <a:t>Подсказки по наборам</a:t>
            </a:r>
          </a:p>
          <a:p>
            <a:pPr algn="l">
              <a:defRPr sz="1100" b="0">
                <a:solidFill>
                  <a:srgbClr val="23231F"/>
                </a:solidFill>
              </a:defRPr>
            </a:pPr>
            <a:r>
              <a:t>A: сравните команды до того, как винить «долгую разработку». B: смотрите матрицу переходов по типам и возвраты In QA → In Dev. C: отчёт «Сколько делается vs сколько списано» и карточка эпиков.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4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92608"/>
            <a:ext cx="86868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300" b="1">
                <a:solidFill>
                  <a:srgbClr val="B4502E"/>
                </a:solidFill>
              </a:defRPr>
            </a:pPr>
            <a:r>
              <a:t>ЗАДАНИЕ 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66928"/>
            <a:ext cx="102412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800" b="1">
                <a:solidFill>
                  <a:srgbClr val="23231F"/>
                </a:solidFill>
              </a:defRPr>
            </a:pPr>
            <a:r>
              <a:t>Почему: события команды рядом с метриками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298448"/>
            <a:ext cx="1463040" cy="41148"/>
          </a:xfrm>
          <a:prstGeom prst="rect">
            <a:avLst/>
          </a:prstGeom>
          <a:solidFill>
            <a:srgbClr val="B450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292840" y="6473952"/>
            <a:ext cx="685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defRPr sz="1200" b="0">
                <a:solidFill>
                  <a:srgbClr val="8E8E84"/>
                </a:solidFill>
              </a:defRPr>
            </a:pPr>
            <a:r>
              <a:t>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73952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200" b="0">
                <a:solidFill>
                  <a:srgbClr val="8E8E84"/>
                </a:solidFill>
              </a:defRPr>
            </a:pPr>
            <a:r>
              <a:t>vanilitik2.areals.ru · воркшоп «Цифровой двойник команды» · 90 минут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0149840" y="411480"/>
            <a:ext cx="1508760" cy="384048"/>
          </a:xfrm>
          <a:prstGeom prst="roundRect">
            <a:avLst/>
          </a:prstGeom>
          <a:solidFill>
            <a:srgbClr val="B450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149840" y="429768"/>
            <a:ext cx="1508760" cy="36575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400" b="1">
                <a:solidFill>
                  <a:srgbClr val="FFFFFF"/>
                </a:solidFill>
              </a:defRPr>
            </a:pPr>
            <a:r>
              <a:t>15 мин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1645920"/>
            <a:ext cx="5486400" cy="3931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350">
                <a:solidFill>
                  <a:srgbClr val="23231F"/>
                </a:solidFill>
              </a:defRPr>
            </a:pPr>
            <a:r>
              <a:t>1.  «Анализ событий и трендов»: окно 14 / 28 дней; для каждого события журнала — импакт «до → после» по lead, WIP, пропускной</a:t>
            </a:r>
          </a:p>
          <a:p>
            <a:pPr>
              <a:spcAft>
                <a:spcPts val="700"/>
              </a:spcAft>
              <a:defRPr sz="1350">
                <a:solidFill>
                  <a:srgbClr val="23231F"/>
                </a:solidFill>
              </a:defRPr>
            </a:pPr>
            <a:r>
              <a:t>2.  Найти излом тренда, рядом с которым в журнале есть событие, — и объяснить узкое место из задания 2</a:t>
            </a:r>
          </a:p>
          <a:p>
            <a:pPr>
              <a:spcAft>
                <a:spcPts val="700"/>
              </a:spcAft>
              <a:defRPr sz="1350">
                <a:solidFill>
                  <a:srgbClr val="23231F"/>
                </a:solidFill>
              </a:defRPr>
            </a:pPr>
            <a:r>
              <a:t>3.  Найти излом, у которого объяснения в журнале нет</a:t>
            </a:r>
          </a:p>
          <a:p>
            <a:pPr>
              <a:spcAft>
                <a:spcPts val="700"/>
              </a:spcAft>
              <a:defRPr sz="1350">
                <a:solidFill>
                  <a:srgbClr val="23231F"/>
                </a:solidFill>
              </a:defRPr>
            </a:pPr>
            <a:r>
              <a:t>4.  Найти событие журнала, которое есть, но метрик не изменило — обсудить: событие ≠ причина</a:t>
            </a:r>
          </a:p>
          <a:p>
            <a:pPr>
              <a:spcAft>
                <a:spcPts val="700"/>
              </a:spcAft>
              <a:defRPr sz="1350">
                <a:solidFill>
                  <a:srgbClr val="23231F"/>
                </a:solidFill>
              </a:defRPr>
            </a:pPr>
            <a:r>
              <a:t>5.  Написать одну строку в журнал команды, которой не хватает: дата, категория, текст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5532120"/>
            <a:ext cx="5486400" cy="822960"/>
          </a:xfrm>
          <a:prstGeom prst="roundRect">
            <a:avLst/>
          </a:prstGeom>
          <a:solidFill>
            <a:srgbClr val="FFFDF8"/>
          </a:solidFill>
          <a:ln w="12700">
            <a:solidFill>
              <a:srgbClr val="E3DD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40080" y="5532120"/>
            <a:ext cx="73152" cy="822960"/>
          </a:xfrm>
          <a:prstGeom prst="rect">
            <a:avLst/>
          </a:prstGeom>
          <a:solidFill>
            <a:srgbClr val="5C9E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68680" y="5577840"/>
            <a:ext cx="5212080" cy="777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200" b="1">
                <a:solidFill>
                  <a:srgbClr val="5C9E72"/>
                </a:solidFill>
              </a:defRPr>
            </a:pPr>
            <a:r>
              <a:t>Сдаём: </a:t>
            </a:r>
          </a:p>
          <a:p>
            <a:pPr algn="l">
              <a:defRPr sz="1200" b="0">
                <a:solidFill>
                  <a:srgbClr val="23231F"/>
                </a:solidFill>
              </a:defRPr>
            </a:pPr>
            <a:r>
              <a:t>2 излома с объяснением, 1 без, 1 строка для журнала</a:t>
            </a:r>
          </a:p>
        </p:txBody>
      </p:sp>
      <p:pic>
        <p:nvPicPr>
          <p:cNvPr id="13" name="Picture 12" descr="impac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9360" y="1645920"/>
            <a:ext cx="5303520" cy="2144616"/>
          </a:xfrm>
          <a:prstGeom prst="rect">
            <a:avLst/>
          </a:prstGeom>
          <a:ln w="12700">
            <a:solidFill>
              <a:srgbClr val="E3DDD0"/>
            </a:solidFill>
          </a:ln>
        </p:spPr>
      </p:pic>
      <p:sp>
        <p:nvSpPr>
          <p:cNvPr id="14" name="Rounded Rectangle 13"/>
          <p:cNvSpPr/>
          <p:nvPr/>
        </p:nvSpPr>
        <p:spPr>
          <a:xfrm>
            <a:off x="6309360" y="5074920"/>
            <a:ext cx="5303520" cy="1280160"/>
          </a:xfrm>
          <a:prstGeom prst="roundRect">
            <a:avLst/>
          </a:prstGeom>
          <a:solidFill>
            <a:srgbClr val="F3EFE5"/>
          </a:solidFill>
          <a:ln w="12700">
            <a:solidFill>
              <a:srgbClr val="E3DD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446520" y="5120640"/>
            <a:ext cx="5029200" cy="11887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150" b="1">
                <a:solidFill>
                  <a:srgbClr val="C08A2E"/>
                </a:solidFill>
              </a:defRPr>
            </a:pPr>
            <a:r>
              <a:t>Подсказки по наборам</a:t>
            </a:r>
          </a:p>
          <a:p>
            <a:pPr algn="l">
              <a:defRPr sz="1100" b="0">
                <a:solidFill>
                  <a:srgbClr val="23231F"/>
                </a:solidFill>
              </a:defRPr>
            </a:pPr>
            <a:r>
              <a:t>A: отпуск тестировщика (7-я неделя) и его возвращение; инцидент 12-й недели без излома. B: code review на 6-й неделе; онбординг на 2-й — спорная причина. C: доступ к БД через ИБ (5-я), совмещение (8-я), ретро с WIP-лимитом (12-я).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4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92608"/>
            <a:ext cx="86868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300" b="1">
                <a:solidFill>
                  <a:srgbClr val="B4502E"/>
                </a:solidFill>
              </a:defRPr>
            </a:pPr>
            <a:r>
              <a:t>ЗАДАНИЕ 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66928"/>
            <a:ext cx="102412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800" b="1">
                <a:solidFill>
                  <a:srgbClr val="23231F"/>
                </a:solidFill>
              </a:defRPr>
            </a:pPr>
            <a:r>
              <a:t>Откуда знаешь: Datalog, промпт для LLM, граф событий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298448"/>
            <a:ext cx="1463040" cy="41148"/>
          </a:xfrm>
          <a:prstGeom prst="rect">
            <a:avLst/>
          </a:prstGeom>
          <a:solidFill>
            <a:srgbClr val="B450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292840" y="6473952"/>
            <a:ext cx="685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defRPr sz="1200" b="0">
                <a:solidFill>
                  <a:srgbClr val="8E8E84"/>
                </a:solidFill>
              </a:defRPr>
            </a:pPr>
            <a:r>
              <a:t>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73952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200" b="0">
                <a:solidFill>
                  <a:srgbClr val="8E8E84"/>
                </a:solidFill>
              </a:defRPr>
            </a:pPr>
            <a:r>
              <a:t>vanilitik2.areals.ru · воркшоп «Цифровой двойник команды» · 90 минут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0149840" y="411480"/>
            <a:ext cx="1508760" cy="384048"/>
          </a:xfrm>
          <a:prstGeom prst="roundRect">
            <a:avLst/>
          </a:prstGeom>
          <a:solidFill>
            <a:srgbClr val="B450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149840" y="429768"/>
            <a:ext cx="1508760" cy="36575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400" b="1">
                <a:solidFill>
                  <a:srgbClr val="FFFFFF"/>
                </a:solidFill>
              </a:defRPr>
            </a:pPr>
            <a:r>
              <a:t>15 мин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1645920"/>
            <a:ext cx="5486400" cy="3931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350">
                <a:solidFill>
                  <a:srgbClr val="23231F"/>
                </a:solidFill>
              </a:defRPr>
            </a:pPr>
            <a:r>
              <a:t>1.  «Datalog» → группа «Для решений»: выполнить «Где сейчас стоят открытые задачи», «Закрыты, минуя тестирование», «В работе без списаний»</a:t>
            </a:r>
          </a:p>
          <a:p>
            <a:pPr>
              <a:spcAft>
                <a:spcPts val="700"/>
              </a:spcAft>
              <a:defRPr sz="1350">
                <a:solidFill>
                  <a:srgbClr val="23231F"/>
                </a:solidFill>
              </a:defRPr>
            </a:pPr>
            <a:r>
              <a:t>2.  Переписать один запрос под статусы своего набора, выполнить, «Сохранить отчёт»</a:t>
            </a:r>
          </a:p>
          <a:p>
            <a:pPr>
              <a:spcAft>
                <a:spcPts val="700"/>
              </a:spcAft>
              <a:defRPr sz="1350">
                <a:solidFill>
                  <a:srgbClr val="23231F"/>
                </a:solidFill>
              </a:defRPr>
            </a:pPr>
            <a:r>
              <a:t>3.  Свой вопрос про находку из задания 2 → «Сформировать промпт и скопировать» → задать в любом чате с LLM → вставить ответ → «Выполнить запрос из ответа»</a:t>
            </a:r>
          </a:p>
          <a:p>
            <a:pPr>
              <a:spcAft>
                <a:spcPts val="700"/>
              </a:spcAft>
              <a:defRPr sz="1350">
                <a:solidFill>
                  <a:srgbClr val="23231F"/>
                </a:solidFill>
              </a:defRPr>
            </a:pPr>
            <a:r>
              <a:t>4.  «Граф событий»: кликнуть статусное событие из результата, пройти цепочку причин до корня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5532120"/>
            <a:ext cx="5486400" cy="822960"/>
          </a:xfrm>
          <a:prstGeom prst="roundRect">
            <a:avLst/>
          </a:prstGeom>
          <a:solidFill>
            <a:srgbClr val="FFFDF8"/>
          </a:solidFill>
          <a:ln w="12700">
            <a:solidFill>
              <a:srgbClr val="E3DD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40080" y="5532120"/>
            <a:ext cx="73152" cy="822960"/>
          </a:xfrm>
          <a:prstGeom prst="rect">
            <a:avLst/>
          </a:prstGeom>
          <a:solidFill>
            <a:srgbClr val="5C9E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68680" y="5577840"/>
            <a:ext cx="5212080" cy="777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200" b="1">
                <a:solidFill>
                  <a:srgbClr val="5C9E72"/>
                </a:solidFill>
              </a:defRPr>
            </a:pPr>
            <a:r>
              <a:t>Сдаём: </a:t>
            </a:r>
          </a:p>
          <a:p>
            <a:pPr algn="l">
              <a:defRPr sz="1200" b="0">
                <a:solidFill>
                  <a:srgbClr val="23231F"/>
                </a:solidFill>
              </a:defRPr>
            </a:pPr>
            <a:r>
              <a:t>один запрос в библиотеке; цепочка причин одного события до корня</a:t>
            </a:r>
          </a:p>
        </p:txBody>
      </p:sp>
      <p:pic>
        <p:nvPicPr>
          <p:cNvPr id="13" name="Picture 12" descr="ws_promp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9360" y="1645920"/>
            <a:ext cx="5303520" cy="2218299"/>
          </a:xfrm>
          <a:prstGeom prst="rect">
            <a:avLst/>
          </a:prstGeom>
          <a:ln w="12700">
            <a:solidFill>
              <a:srgbClr val="E3DDD0"/>
            </a:solidFill>
          </a:ln>
        </p:spPr>
      </p:pic>
      <p:sp>
        <p:nvSpPr>
          <p:cNvPr id="14" name="Rounded Rectangle 13"/>
          <p:cNvSpPr/>
          <p:nvPr/>
        </p:nvSpPr>
        <p:spPr>
          <a:xfrm>
            <a:off x="6309360" y="5074920"/>
            <a:ext cx="5303520" cy="1280160"/>
          </a:xfrm>
          <a:prstGeom prst="roundRect">
            <a:avLst/>
          </a:prstGeom>
          <a:solidFill>
            <a:srgbClr val="F3EFE5"/>
          </a:solidFill>
          <a:ln w="12700">
            <a:solidFill>
              <a:srgbClr val="E3DD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446520" y="5120640"/>
            <a:ext cx="5029200" cy="11887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150" b="1">
                <a:solidFill>
                  <a:srgbClr val="C08A2E"/>
                </a:solidFill>
              </a:defRPr>
            </a:pPr>
            <a:r>
              <a:t>Подсказки по наборам</a:t>
            </a:r>
          </a:p>
          <a:p>
            <a:pPr algn="l">
              <a:defRPr sz="1100" b="0">
                <a:solidFill>
                  <a:srgbClr val="23231F"/>
                </a:solidFill>
              </a:defRPr>
            </a:pPr>
            <a:r>
              <a:t>Промпт несёт схему, словари, журнал и изломы — но не сами задачи. Если модель вернула 0 строк, попросите её «перепроверить значения из сводки». B: вопрос «кто закрывает баги без QA» решается одним (not …).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4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92608"/>
            <a:ext cx="86868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300" b="1">
                <a:solidFill>
                  <a:srgbClr val="B4502E"/>
                </a:solidFill>
              </a:defRPr>
            </a:pPr>
            <a:r>
              <a:t>МОДУЛЬ 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66928"/>
            <a:ext cx="102412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800" b="1">
                <a:solidFill>
                  <a:srgbClr val="23231F"/>
                </a:solidFill>
              </a:defRPr>
            </a:pPr>
            <a:r>
              <a:t>Итог: по две минуты на команду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298448"/>
            <a:ext cx="1463040" cy="41148"/>
          </a:xfrm>
          <a:prstGeom prst="rect">
            <a:avLst/>
          </a:prstGeom>
          <a:solidFill>
            <a:srgbClr val="B450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292840" y="6473952"/>
            <a:ext cx="685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defRPr sz="1200" b="0">
                <a:solidFill>
                  <a:srgbClr val="8E8E84"/>
                </a:solidFill>
              </a:defRPr>
            </a:pPr>
            <a:r>
              <a:t>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73952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200" b="0">
                <a:solidFill>
                  <a:srgbClr val="8E8E84"/>
                </a:solidFill>
              </a:defRPr>
            </a:pPr>
            <a:r>
              <a:t>vanilitik2.areals.ru · воркшоп «Цифровой двойник команды» · 90 минут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0149840" y="411480"/>
            <a:ext cx="1508760" cy="384048"/>
          </a:xfrm>
          <a:prstGeom prst="roundRect">
            <a:avLst/>
          </a:prstGeom>
          <a:solidFill>
            <a:srgbClr val="B450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149840" y="429768"/>
            <a:ext cx="1508760" cy="36575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400" b="1">
                <a:solidFill>
                  <a:srgbClr val="FFFFFF"/>
                </a:solidFill>
              </a:defRPr>
            </a:pPr>
            <a:r>
              <a:t>10 мин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1691640"/>
            <a:ext cx="10881360" cy="4709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96"/>
              </a:spcAft>
              <a:defRPr sz="1600">
                <a:solidFill>
                  <a:srgbClr val="23231F"/>
                </a:solidFill>
              </a:defRPr>
            </a:pPr>
            <a:r>
              <a:t>•  Узкое место (задание 2): статус, команда, сколько дней стоит — и три экрана, которыми это показано</a:t>
            </a:r>
          </a:p>
          <a:p>
            <a:pPr>
              <a:spcAft>
                <a:spcPts val="896"/>
              </a:spcAft>
              <a:defRPr sz="1600">
                <a:solidFill>
                  <a:srgbClr val="23231F"/>
                </a:solidFill>
              </a:defRPr>
            </a:pPr>
            <a:r>
              <a:t>•  Объяснение (задание 3): событие журнала с импактом «до → после»; что осталось необъяснённым</a:t>
            </a:r>
          </a:p>
          <a:p>
            <a:pPr>
              <a:spcAft>
                <a:spcPts val="896"/>
              </a:spcAft>
              <a:defRPr sz="1600">
                <a:solidFill>
                  <a:srgbClr val="23231F"/>
                </a:solidFill>
              </a:defRPr>
            </a:pPr>
            <a:r>
              <a:t>•  Откуда знаем (задание 4): сохранённый запрос и цепочка причин</a:t>
            </a:r>
          </a:p>
          <a:p>
            <a:pPr>
              <a:spcAft>
                <a:spcPts val="896"/>
              </a:spcAft>
              <a:defRPr sz="1600">
                <a:solidFill>
                  <a:srgbClr val="23231F"/>
                </a:solidFill>
              </a:defRPr>
            </a:pPr>
            <a:r>
              <a:t>•  Что сделать на следующем спринте и каким экраном измерить результат тем же методом</a:t>
            </a:r>
          </a:p>
          <a:p>
            <a:pPr>
              <a:spcAft>
                <a:spcPts val="896"/>
              </a:spcAft>
              <a:defRPr sz="1600">
                <a:solidFill>
                  <a:srgbClr val="23231F"/>
                </a:solidFill>
              </a:defRPr>
            </a:pPr>
            <a:r>
              <a:t>•  Домашнее задание: повторить четыре шага на своей выгрузке за 3 месяца; завести журнал команды (5–10 строк)</a:t>
            </a:r>
          </a:p>
          <a:p>
            <a:pPr>
              <a:spcAft>
                <a:spcPts val="896"/>
              </a:spcAft>
              <a:defRPr sz="1600">
                <a:solidFill>
                  <a:srgbClr val="23231F"/>
                </a:solidFill>
              </a:defRPr>
            </a:pPr>
            <a:r>
              <a:t>•  Ритм: еженедельно дозагружать выгрузку (дубли отсекаются), «↻ Пересчитать», сравнивать Δ по периодам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4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92608"/>
            <a:ext cx="86868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300" b="1">
                <a:solidFill>
                  <a:srgbClr val="B4502E"/>
                </a:solidFill>
              </a:defRPr>
            </a:pPr>
            <a:r>
              <a:t>ДЛЯ ВЕДУЩЕГО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66928"/>
            <a:ext cx="102412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800" b="1">
                <a:solidFill>
                  <a:srgbClr val="23231F"/>
                </a:solidFill>
              </a:defRPr>
            </a:pPr>
            <a:r>
              <a:t>Как вести и где спотыкаются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298448"/>
            <a:ext cx="1463040" cy="41148"/>
          </a:xfrm>
          <a:prstGeom prst="rect">
            <a:avLst/>
          </a:prstGeom>
          <a:solidFill>
            <a:srgbClr val="B450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292840" y="6473952"/>
            <a:ext cx="685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defRPr sz="1200" b="0">
                <a:solidFill>
                  <a:srgbClr val="8E8E84"/>
                </a:solidFill>
              </a:defRPr>
            </a:pPr>
            <a:r>
              <a:t>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73952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200" b="0">
                <a:solidFill>
                  <a:srgbClr val="8E8E84"/>
                </a:solidFill>
              </a:defRPr>
            </a:pPr>
            <a:r>
              <a:t>vanilitik2.areals.ru · воркшоп «Цифровой двойник команды» · 90 минут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645920"/>
            <a:ext cx="1088136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12"/>
              </a:spcAft>
              <a:defRPr sz="1450">
                <a:solidFill>
                  <a:srgbClr val="23231F"/>
                </a:solidFill>
              </a:defRPr>
            </a:pPr>
            <a:r>
              <a:t>•  Подготовка: за день прогнать все три набора через dry-run на той версии приложения, что будет на воркшопе; раздать ссылку workshop.vanilitik.areals.ru</a:t>
            </a:r>
          </a:p>
          <a:p>
            <a:pPr>
              <a:spcAft>
                <a:spcPts val="812"/>
              </a:spcAft>
              <a:defRPr sz="1450">
                <a:solidFill>
                  <a:srgbClr val="23231F"/>
                </a:solidFill>
              </a:defRPr>
            </a:pPr>
            <a:r>
              <a:t>•  Показ экрана — не дольше 3 минут на задание; дальше участники повторяют; ответы в ОТВЕТЫ-ВЕДУЩЕМУ.md — не раздавать</a:t>
            </a:r>
          </a:p>
          <a:p>
            <a:pPr>
              <a:spcAft>
                <a:spcPts val="812"/>
              </a:spcAft>
              <a:defRPr sz="1450">
                <a:solidFill>
                  <a:srgbClr val="23231F"/>
                </a:solidFill>
              </a:defRPr>
            </a:pPr>
            <a:r>
              <a:t>•  Затык 1: применили pack по умолчанию вместо выведенного — английские статусы набора B уйдут в «неизвестные». Всегда «Вывести pack из файлов»</a:t>
            </a:r>
          </a:p>
          <a:p>
            <a:pPr>
              <a:spcAft>
                <a:spcPts val="812"/>
              </a:spcAft>
              <a:defRPr sz="1450">
                <a:solidFill>
                  <a:srgbClr val="23231F"/>
                </a:solidFill>
              </a:defRPr>
            </a:pPr>
            <a:r>
              <a:t>•  Затык 2: отчёт считает по черновику схемы — штамп сверху предупреждает, кнопка «Применить схему и пересчитать»</a:t>
            </a:r>
          </a:p>
          <a:p>
            <a:pPr>
              <a:spcAft>
                <a:spcPts val="812"/>
              </a:spcAft>
              <a:defRPr sz="1450">
                <a:solidFill>
                  <a:srgbClr val="23231F"/>
                </a:solidFill>
              </a:defRPr>
            </a:pPr>
            <a:r>
              <a:t>•  Затык 3: в наборе B списания привязаны к задачам, а не к подзадачам — это нормально, отчёт «списано vs календарь» работает по задачам</a:t>
            </a:r>
          </a:p>
          <a:p>
            <a:pPr>
              <a:spcAft>
                <a:spcPts val="812"/>
              </a:spcAft>
              <a:defRPr sz="1450">
                <a:solidFill>
                  <a:srgbClr val="23231F"/>
                </a:solidFill>
              </a:defRPr>
            </a:pPr>
            <a:r>
              <a:t>•  Затык 4: сравнивают lead команд в лоб (B: у Android больше Story с длинным потоком) — смотреть по типам</a:t>
            </a:r>
          </a:p>
          <a:p>
            <a:pPr>
              <a:spcAft>
                <a:spcPts val="812"/>
              </a:spcAft>
              <a:defRPr sz="1450">
                <a:solidFill>
                  <a:srgbClr val="23231F"/>
                </a:solidFill>
              </a:defRPr>
            </a:pPr>
            <a:r>
              <a:t>•  Затык 5: буфер обмена заблокирован — промпт показан под кнопкой, копируется вручную</a:t>
            </a:r>
          </a:p>
          <a:p>
            <a:pPr>
              <a:spcAft>
                <a:spcPts val="812"/>
              </a:spcAft>
              <a:defRPr sz="1450">
                <a:solidFill>
                  <a:srgbClr val="23231F"/>
                </a:solidFill>
              </a:defRPr>
            </a:pPr>
            <a:r>
              <a:t>•  Если команда закончила раньше: задать модели вопрос «после события X за 14 дней» — окно в мс есть в промпте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4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92608"/>
            <a:ext cx="86868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300" b="1">
                <a:solidFill>
                  <a:srgbClr val="B4502E"/>
                </a:solidFill>
              </a:defRPr>
            </a:pPr>
            <a:r>
              <a:t>КРИТЕРИИ УСПЕХА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66928"/>
            <a:ext cx="102412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800" b="1">
                <a:solidFill>
                  <a:srgbClr val="23231F"/>
                </a:solidFill>
              </a:defRPr>
            </a:pPr>
            <a:r>
              <a:t>Что считаем результатом 90 минут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298448"/>
            <a:ext cx="1463040" cy="41148"/>
          </a:xfrm>
          <a:prstGeom prst="rect">
            <a:avLst/>
          </a:prstGeom>
          <a:solidFill>
            <a:srgbClr val="B450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292840" y="6473952"/>
            <a:ext cx="685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defRPr sz="1200" b="0">
                <a:solidFill>
                  <a:srgbClr val="8E8E84"/>
                </a:solidFill>
              </a:defRPr>
            </a:pPr>
            <a:r>
              <a:t>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73952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200" b="0">
                <a:solidFill>
                  <a:srgbClr val="8E8E84"/>
                </a:solidFill>
              </a:defRPr>
            </a:pPr>
            <a:r>
              <a:t>vanilitik2.areals.ru · воркшоп «Цифровой двойник команды» · 90 минут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737360"/>
            <a:ext cx="10881360" cy="749808"/>
          </a:xfrm>
          <a:prstGeom prst="roundRect">
            <a:avLst/>
          </a:prstGeom>
          <a:solidFill>
            <a:srgbClr val="FFFDF8"/>
          </a:solidFill>
          <a:ln w="12700">
            <a:solidFill>
              <a:srgbClr val="E3DD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40080" y="1737360"/>
            <a:ext cx="73152" cy="749808"/>
          </a:xfrm>
          <a:prstGeom prst="rect">
            <a:avLst/>
          </a:prstGeom>
          <a:solidFill>
            <a:srgbClr val="5C9E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14400" y="1828800"/>
            <a:ext cx="310896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600" b="1">
                <a:solidFill>
                  <a:srgbClr val="5C9E72"/>
                </a:solidFill>
              </a:defRPr>
            </a:pPr>
            <a:r>
              <a:t>Двойник собран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023360" y="1847088"/>
            <a:ext cx="731520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400" b="0">
                <a:solidFill>
                  <a:srgbClr val="23231F"/>
                </a:solidFill>
              </a:defRPr>
            </a:pPr>
            <a:r>
              <a:t>граф зафиксирован, 0 отклонений, pack со свидетельствами, типы с собственным потоком названы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40080" y="2606039"/>
            <a:ext cx="10881360" cy="749808"/>
          </a:xfrm>
          <a:prstGeom prst="roundRect">
            <a:avLst/>
          </a:prstGeom>
          <a:solidFill>
            <a:srgbClr val="FFFDF8"/>
          </a:solidFill>
          <a:ln w="12700">
            <a:solidFill>
              <a:srgbClr val="E3DD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40080" y="2606039"/>
            <a:ext cx="73152" cy="749808"/>
          </a:xfrm>
          <a:prstGeom prst="rect">
            <a:avLst/>
          </a:prstGeom>
          <a:solidFill>
            <a:srgbClr val="3F7A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14400" y="2697479"/>
            <a:ext cx="310896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600" b="1">
                <a:solidFill>
                  <a:srgbClr val="3F7A8C"/>
                </a:solidFill>
              </a:defRPr>
            </a:pPr>
            <a:r>
              <a:t>Узкое место названо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023360" y="2715768"/>
            <a:ext cx="731520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400" b="0">
                <a:solidFill>
                  <a:srgbClr val="23231F"/>
                </a:solidFill>
              </a:defRPr>
            </a:pPr>
            <a:r>
              <a:t>статус + команда + число дней, подтверждено CFD, старением и «работа vs очереди»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40080" y="3474720"/>
            <a:ext cx="10881360" cy="749808"/>
          </a:xfrm>
          <a:prstGeom prst="roundRect">
            <a:avLst/>
          </a:prstGeom>
          <a:solidFill>
            <a:srgbClr val="FFFDF8"/>
          </a:solidFill>
          <a:ln w="12700">
            <a:solidFill>
              <a:srgbClr val="E3DD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640080" y="3474720"/>
            <a:ext cx="73152" cy="749808"/>
          </a:xfrm>
          <a:prstGeom prst="rect">
            <a:avLst/>
          </a:prstGeom>
          <a:solidFill>
            <a:srgbClr val="C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14400" y="3566160"/>
            <a:ext cx="310896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600" b="1">
                <a:solidFill>
                  <a:srgbClr val="C08A2E"/>
                </a:solidFill>
              </a:defRPr>
            </a:pPr>
            <a:r>
              <a:t>Излом объяснён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0" y="3584448"/>
            <a:ext cx="731520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400" b="0">
                <a:solidFill>
                  <a:srgbClr val="23231F"/>
                </a:solidFill>
              </a:defRPr>
            </a:pPr>
            <a:r>
              <a:t>хотя бы один излом связан с событием журнала; один помечен как необъяснённый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40080" y="4343400"/>
            <a:ext cx="10881360" cy="749808"/>
          </a:xfrm>
          <a:prstGeom prst="roundRect">
            <a:avLst/>
          </a:prstGeom>
          <a:solidFill>
            <a:srgbClr val="FFFDF8"/>
          </a:solidFill>
          <a:ln w="12700">
            <a:solidFill>
              <a:srgbClr val="E3DD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640080" y="4343400"/>
            <a:ext cx="73152" cy="749808"/>
          </a:xfrm>
          <a:prstGeom prst="rect">
            <a:avLst/>
          </a:prstGeom>
          <a:solidFill>
            <a:srgbClr val="B450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14400" y="4434840"/>
            <a:ext cx="310896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600" b="1">
                <a:solidFill>
                  <a:srgbClr val="B4502E"/>
                </a:solidFill>
              </a:defRPr>
            </a:pPr>
            <a:r>
              <a:t>Запрос сохранён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023360" y="4453128"/>
            <a:ext cx="731520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400" b="0">
                <a:solidFill>
                  <a:srgbClr val="23231F"/>
                </a:solidFill>
              </a:defRPr>
            </a:pPr>
            <a:r>
              <a:t>один запрос в библиотеке, один — сформирован через промпт для LLM и выполнен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40080" y="5212080"/>
            <a:ext cx="10881360" cy="749808"/>
          </a:xfrm>
          <a:prstGeom prst="roundRect">
            <a:avLst/>
          </a:prstGeom>
          <a:solidFill>
            <a:srgbClr val="FFFDF8"/>
          </a:solidFill>
          <a:ln w="12700">
            <a:solidFill>
              <a:srgbClr val="E3DD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640080" y="5212080"/>
            <a:ext cx="73152" cy="749808"/>
          </a:xfrm>
          <a:prstGeom prst="rect">
            <a:avLst/>
          </a:prstGeom>
          <a:solidFill>
            <a:srgbClr val="5C9E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914400" y="5303520"/>
            <a:ext cx="310896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600" b="1">
                <a:solidFill>
                  <a:srgbClr val="5C9E72"/>
                </a:solidFill>
              </a:defRPr>
            </a:pPr>
            <a:r>
              <a:t>Следующий шаг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023360" y="5321808"/>
            <a:ext cx="731520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400" b="0">
                <a:solidFill>
                  <a:srgbClr val="23231F"/>
                </a:solidFill>
              </a:defRPr>
            </a:pPr>
            <a:r>
              <a:t>действие на спринт и экран, которым его измерят тем же методом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4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D1C1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46304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4000" b="1">
                <a:solidFill>
                  <a:srgbClr val="FFFFFF"/>
                </a:solidFill>
              </a:defRPr>
            </a:pPr>
            <a:r>
              <a:t>Начните с наборов воркшопа —</a:t>
            </a:r>
            <a:br/>
            <a:r>
              <a:t>продолжите на своих данных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383280"/>
            <a:ext cx="100584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600" b="0">
                <a:solidFill>
                  <a:srgbClr val="C9C2B2"/>
                </a:solidFill>
              </a:defRPr>
            </a:pPr>
            <a:r>
              <a:t>vanilitik2.areals.ru — приложение без сервера и без LLM</a:t>
            </a:r>
            <a:br/>
            <a:r>
              <a:t>workshop.vanilitik.areals.ru — задания и наборы A/B/C (ответы ведущему — в полном архиве)</a:t>
            </a:r>
            <a:br/>
            <a:r>
              <a:t>vanilitik.areals.ru/docs/Vanilitik-Workshop-Plan.pptx — этот план</a:t>
            </a:r>
            <a:br/>
            <a:r>
              <a:t>vanilitik.areals.ru — о проекте; /app — сборка с помощником по Datalog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5943600"/>
            <a:ext cx="105156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300" b="0">
                <a:solidFill>
                  <a:srgbClr val="8E8E84"/>
                </a:solidFill>
              </a:defRPr>
            </a:pPr>
            <a:r>
              <a:t>AREAL Flow Analytics · ядро v2.3 · данные не покидают вкладку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